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7" r:id="rId3"/>
    <p:sldId id="288" r:id="rId4"/>
    <p:sldId id="296" r:id="rId5"/>
    <p:sldId id="289" r:id="rId6"/>
    <p:sldId id="290" r:id="rId7"/>
    <p:sldId id="286" r:id="rId8"/>
    <p:sldId id="292" r:id="rId9"/>
    <p:sldId id="293" r:id="rId10"/>
    <p:sldId id="285" r:id="rId11"/>
    <p:sldId id="294" r:id="rId12"/>
    <p:sldId id="295" r:id="rId13"/>
    <p:sldId id="271" r:id="rId14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7E43BF-D1B9-4F0A-BAD7-7F4AC1271DC9}" type="datetimeFigureOut">
              <a:rPr lang="es-PA"/>
              <a:pPr>
                <a:defRPr/>
              </a:pPr>
              <a:t>2017-10-23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A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A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50AF04-52DE-4960-88D6-397238D8E8B5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43263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A" altLang="es-PA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30799A-275B-47B9-915F-85C58AFF57F7}" type="slidenum">
              <a:rPr lang="es-PA" altLang="es-PA" smtClean="0"/>
              <a:pPr eaLnBrk="1" hangingPunct="1"/>
              <a:t>2</a:t>
            </a:fld>
            <a:endParaRPr lang="es-PA" altLang="es-P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351573-1486-4CD9-8587-5E90845C2567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64B2BB-CD17-4BCD-99AE-9B889E3F7A28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819115-D4F0-4AC6-A54E-2D8027C31353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5166F0-3FC2-4893-9555-513BFA74A083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751805-CE58-4615-BBDE-66E31952A582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161835-1522-4EE9-BFC9-7F590F98A5CA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0E2091-8CD8-4AD4-958C-E6CEB1484F52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344F99-F67D-4F13-A639-9AEA159AF39C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D29661-8D90-4BA9-A550-8E48B443ADDD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599B00-4BFA-47BC-910C-8A176AD38333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C497FA-076D-4888-9F8E-91E8F0AC66B4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46427A-32D7-47B2-BD1F-CA6C45927660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2E6E2-0E7B-418F-8F8F-738EC32143F3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88524-EAF0-43D0-BBD2-8A4E97B1B67C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9A6BB9-C140-4D6B-8FE4-9A47CCECCE0F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2638AA-11E4-4140-BC2E-733BF1FFB634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418B47-FDD1-4787-9FB6-817BA99FE218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A2A520-24A6-41D9-AE7E-7D5DF45E714A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3D634049-35D8-4725-B061-780795A5F3B6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7B5D5F-94C5-45CA-9671-18E982A4E089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83FAAEA-8854-4DEF-8162-6AFCDF7E5AE6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97983B-7BD8-47D8-ACAE-8F9E92D1530B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50ABA9-6B81-4287-95EC-6E32ACC8B935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5AB451-70C1-40CE-8DFF-8CA792F11A65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3384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TRACEABILITY AND UNCERTAINTY: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UTC KEY COMPARISON AND BILATERAL COMPARISON USING THE SIM TIME NETWORK</a:t>
            </a:r>
            <a:endParaRPr lang="en-US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1450" y="5300663"/>
            <a:ext cx="6400800" cy="935037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Raul F. Solis B.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CENAMEP AIP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755650" y="620713"/>
            <a:ext cx="7772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Time and frequency Workshop</a:t>
            </a: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smtClean="0"/>
              <a:t>Generation</a:t>
            </a:r>
          </a:p>
          <a:p>
            <a:r>
              <a:rPr lang="en-US" altLang="en-US" sz="2800" smtClean="0"/>
              <a:t>Measurement</a:t>
            </a:r>
          </a:p>
          <a:p>
            <a:endParaRPr lang="en-US" altLang="en-US" sz="280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 Time Network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0"/>
          <a:stretch/>
        </p:blipFill>
        <p:spPr bwMode="auto">
          <a:xfrm>
            <a:off x="179512" y="1412776"/>
            <a:ext cx="8676456" cy="43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9" y="1652761"/>
            <a:ext cx="8966893" cy="3504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Traceability using the SIMTN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64088" y="259699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Circular T</a:t>
            </a:r>
            <a:endParaRPr lang="es-PA" dirty="0"/>
          </a:p>
        </p:txBody>
      </p:sp>
      <p:sp>
        <p:nvSpPr>
          <p:cNvPr id="4" name="3 CuadroTexto"/>
          <p:cNvSpPr txBox="1"/>
          <p:nvPr/>
        </p:nvSpPr>
        <p:spPr>
          <a:xfrm>
            <a:off x="86519" y="316698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err="1" smtClean="0"/>
              <a:t>Calibration</a:t>
            </a:r>
            <a:r>
              <a:rPr lang="es-PA" dirty="0" smtClean="0"/>
              <a:t> </a:t>
            </a:r>
            <a:r>
              <a:rPr lang="es-PA" dirty="0" err="1" smtClean="0"/>
              <a:t>report</a:t>
            </a:r>
            <a:endParaRPr lang="es-PA" dirty="0"/>
          </a:p>
        </p:txBody>
      </p:sp>
      <p:sp>
        <p:nvSpPr>
          <p:cNvPr id="7" name="6 CuadroTexto"/>
          <p:cNvSpPr txBox="1"/>
          <p:nvPr/>
        </p:nvSpPr>
        <p:spPr>
          <a:xfrm>
            <a:off x="2411760" y="259699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SIMTN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370690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To claim traceability using the SIM Time Network you need:</a:t>
            </a:r>
          </a:p>
          <a:p>
            <a:pPr lvl="1"/>
            <a:r>
              <a:rPr lang="en-US" altLang="en-US" dirty="0" smtClean="0"/>
              <a:t>A NMI in the SIMTN with UTC(k).</a:t>
            </a:r>
          </a:p>
          <a:p>
            <a:pPr lvl="1"/>
            <a:r>
              <a:rPr lang="en-US" altLang="en-US" dirty="0" smtClean="0"/>
              <a:t>A comparison over 30 days (one Circular T report) to evaluate the performance of your clock.</a:t>
            </a:r>
          </a:p>
          <a:p>
            <a:pPr lvl="1"/>
            <a:r>
              <a:rPr lang="en-US" altLang="en-US" dirty="0" smtClean="0"/>
              <a:t>The NMI choose as source of traceability must have declared CMCs in Remote calibrations (Remote clock </a:t>
            </a:r>
            <a:r>
              <a:rPr lang="en-US" altLang="en-US" dirty="0" err="1" smtClean="0"/>
              <a:t>vs</a:t>
            </a:r>
            <a:r>
              <a:rPr lang="en-US" altLang="en-US" dirty="0" smtClean="0"/>
              <a:t> UTC(k), Remote clock </a:t>
            </a:r>
            <a:r>
              <a:rPr lang="en-US" altLang="en-US" dirty="0" err="1" smtClean="0"/>
              <a:t>vs</a:t>
            </a:r>
            <a:r>
              <a:rPr lang="en-US" altLang="en-US" dirty="0" smtClean="0"/>
              <a:t> UTC or Remote </a:t>
            </a:r>
            <a:r>
              <a:rPr lang="en-US" altLang="en-US" dirty="0"/>
              <a:t>F</a:t>
            </a:r>
            <a:r>
              <a:rPr lang="en-US" altLang="en-US" dirty="0" smtClean="0"/>
              <a:t>requency Standard). </a:t>
            </a:r>
          </a:p>
          <a:p>
            <a:pPr lvl="1"/>
            <a:r>
              <a:rPr lang="en-US" altLang="en-US" dirty="0" smtClean="0"/>
              <a:t>The uncertainty budget of the service.</a:t>
            </a:r>
            <a:endParaRPr lang="en-US" altLang="en-US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 Time Network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19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750" y="1989138"/>
            <a:ext cx="8229600" cy="2006600"/>
          </a:xfrm>
        </p:spPr>
        <p:txBody>
          <a:bodyPr/>
          <a:lstStyle/>
          <a:p>
            <a:pPr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rsolis@cenamep.org.pa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46418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International organization that resides in Paris, France.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Coordinate the international metrology activities like comparisons, the units, the measurement capabilities, etc.</a:t>
            </a:r>
          </a:p>
          <a:p>
            <a:pPr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Keeps a database of all comparison, calibration and measurement capabilities and provides worldwide access to the results.</a:t>
            </a:r>
          </a:p>
        </p:txBody>
      </p:sp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755650" y="0"/>
            <a:ext cx="7488238" cy="12684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Bureau International des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Poids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et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Mesures</a:t>
            </a:r>
            <a:endParaRPr lang="es-P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0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47529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Containing Appendices A, B, C and D of the CIPM MRA.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Appendix A: Participants in the CIPM MRA.</a:t>
            </a:r>
            <a:endParaRPr lang="es-PA" altLang="es-PA" sz="2800" dirty="0" smtClean="0">
              <a:cs typeface="Arial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Appendix B: Key and supplementary comparisons.</a:t>
            </a:r>
            <a:endParaRPr lang="es-PA" altLang="es-PA" sz="2800" dirty="0" smtClean="0">
              <a:cs typeface="Arial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Appendix C: Calibration and Measurement Capabilities – CMCs.</a:t>
            </a:r>
            <a:endParaRPr lang="es-PA" altLang="es-PA" sz="2800" dirty="0" smtClean="0">
              <a:cs typeface="Arial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Appendix D: List of key comparisons.</a:t>
            </a:r>
            <a:r>
              <a:rPr lang="en-US" altLang="es-PA" dirty="0" smtClean="0">
                <a:cs typeface="Arial" charset="0"/>
              </a:rPr>
              <a:t/>
            </a:r>
            <a:br>
              <a:rPr lang="en-US" altLang="es-PA" dirty="0" smtClean="0">
                <a:cs typeface="Arial" charset="0"/>
              </a:rPr>
            </a:br>
            <a:endParaRPr lang="es-PA" altLang="es-PA" dirty="0" smtClean="0">
              <a:cs typeface="Arial" charset="0"/>
            </a:endParaRPr>
          </a:p>
        </p:txBody>
      </p:sp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755650" y="0"/>
            <a:ext cx="7488238" cy="12684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The BIPM Key Comparison Data Base</a:t>
            </a:r>
          </a:p>
        </p:txBody>
      </p:sp>
    </p:spTree>
    <p:extLst>
      <p:ext uri="{BB962C8B-B14F-4D97-AF65-F5344CB8AC3E}">
        <p14:creationId xmlns:p14="http://schemas.microsoft.com/office/powerpoint/2010/main" val="39041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44656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The Universal Time Coordinated is our reference value (Key comparison CCTF-K001.UTC, started since 1977 and still ongoing).</a:t>
            </a:r>
          </a:p>
          <a:p>
            <a:pPr eaLnBrk="1" hangingPunct="1">
              <a:spcBef>
                <a:spcPct val="0"/>
              </a:spcBef>
            </a:pPr>
            <a:r>
              <a:rPr lang="en-US" altLang="es-PA" sz="2800" dirty="0" smtClean="0">
                <a:cs typeface="Arial" charset="0"/>
              </a:rPr>
              <a:t>The Circular T is the official document that reports the key comparison results</a:t>
            </a:r>
            <a:r>
              <a:rPr lang="en-US" altLang="es-PA" sz="2800" dirty="0" smtClean="0">
                <a:cs typeface="Arial" charset="0"/>
              </a:rPr>
              <a:t>.</a:t>
            </a:r>
            <a:endParaRPr lang="en-US" altLang="es-PA" sz="2800" dirty="0" smtClean="0"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650" y="0"/>
            <a:ext cx="7488238" cy="1268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UTC: the Only Comparison in Time and Frequency Metrology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650" y="0"/>
            <a:ext cx="7488238" cy="12684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UTC: the Only Comparison in Time and Frequency Metrology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2"/>
          <a:stretch/>
        </p:blipFill>
        <p:spPr bwMode="auto">
          <a:xfrm>
            <a:off x="395536" y="1244388"/>
            <a:ext cx="8532440" cy="559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3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650" y="0"/>
            <a:ext cx="7488238" cy="1268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Circular T</a:t>
            </a:r>
          </a:p>
        </p:txBody>
      </p:sp>
      <p:pic>
        <p:nvPicPr>
          <p:cNvPr id="1127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56"/>
          <a:stretch>
            <a:fillRect/>
          </a:stretch>
        </p:blipFill>
        <p:spPr bwMode="auto">
          <a:xfrm>
            <a:off x="68263" y="1484313"/>
            <a:ext cx="9040812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2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The property of a measurement result whereby the result can be related to a reference through a documented unbroken chain of calibrations, each contributing to the measurement uncertainty.</a:t>
            </a:r>
          </a:p>
          <a:p>
            <a:r>
              <a:rPr lang="en-US" altLang="en-US" sz="2800" dirty="0" smtClean="0"/>
              <a:t>“International vocabulary of metrology  – Basic and general concepts and associated terms (VIM),” JCGM 200, 3</a:t>
            </a:r>
            <a:r>
              <a:rPr lang="en-US" altLang="en-US" sz="2800" baseline="30000" dirty="0" smtClean="0"/>
              <a:t>rd</a:t>
            </a:r>
            <a:r>
              <a:rPr lang="en-US" altLang="en-US" sz="2800" dirty="0" smtClean="0"/>
              <a:t> edition, p. 29, (2012).</a:t>
            </a:r>
            <a:endParaRPr lang="en-US" altLang="en-US" sz="2800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Traceability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Traceability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05" y="1556792"/>
            <a:ext cx="864764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508104" y="29097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Circular T</a:t>
            </a:r>
            <a:endParaRPr lang="es-PA" dirty="0"/>
          </a:p>
        </p:txBody>
      </p:sp>
      <p:sp>
        <p:nvSpPr>
          <p:cNvPr id="4" name="3 CuadroTexto"/>
          <p:cNvSpPr txBox="1"/>
          <p:nvPr/>
        </p:nvSpPr>
        <p:spPr>
          <a:xfrm>
            <a:off x="2411760" y="278087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err="1" smtClean="0"/>
              <a:t>Calibration</a:t>
            </a:r>
            <a:r>
              <a:rPr lang="es-PA" dirty="0" smtClean="0"/>
              <a:t> </a:t>
            </a:r>
            <a:r>
              <a:rPr lang="es-PA" dirty="0" err="1" smtClean="0"/>
              <a:t>report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4582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650" y="0"/>
            <a:ext cx="7488238" cy="1268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Circular T</a:t>
            </a:r>
          </a:p>
        </p:txBody>
      </p:sp>
      <p:pic>
        <p:nvPicPr>
          <p:cNvPr id="11271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56" b="47097"/>
          <a:stretch/>
        </p:blipFill>
        <p:spPr bwMode="auto">
          <a:xfrm>
            <a:off x="68263" y="1484313"/>
            <a:ext cx="9040812" cy="236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Elipse"/>
          <p:cNvSpPr/>
          <p:nvPr/>
        </p:nvSpPr>
        <p:spPr>
          <a:xfrm>
            <a:off x="8316416" y="3140968"/>
            <a:ext cx="648643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3 CuadroTexto"/>
          <p:cNvSpPr txBox="1"/>
          <p:nvPr/>
        </p:nvSpPr>
        <p:spPr>
          <a:xfrm>
            <a:off x="6624514" y="5269190"/>
            <a:ext cx="2340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err="1" smtClean="0"/>
              <a:t>Uncertainty</a:t>
            </a:r>
            <a:r>
              <a:rPr lang="es-PA" dirty="0" smtClean="0"/>
              <a:t> of </a:t>
            </a:r>
            <a:r>
              <a:rPr lang="es-PA" dirty="0" err="1" smtClean="0"/>
              <a:t>the</a:t>
            </a:r>
            <a:r>
              <a:rPr lang="es-PA" dirty="0" smtClean="0"/>
              <a:t> time link</a:t>
            </a:r>
          </a:p>
          <a:p>
            <a:r>
              <a:rPr lang="es-PA" dirty="0" smtClean="0"/>
              <a:t>UTC - UTC(k)</a:t>
            </a:r>
            <a:endParaRPr lang="es-PA" dirty="0"/>
          </a:p>
        </p:txBody>
      </p:sp>
      <p:cxnSp>
        <p:nvCxnSpPr>
          <p:cNvPr id="8" name="7 Conector recto de flecha"/>
          <p:cNvCxnSpPr>
            <a:stCxn id="4" idx="0"/>
          </p:cNvCxnSpPr>
          <p:nvPr/>
        </p:nvCxnSpPr>
        <p:spPr>
          <a:xfrm flipV="1">
            <a:off x="7794787" y="4005064"/>
            <a:ext cx="845950" cy="1264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7499418" y="3150976"/>
            <a:ext cx="432048" cy="8540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7" name="16 CuadroTexto"/>
          <p:cNvSpPr txBox="1"/>
          <p:nvPr/>
        </p:nvSpPr>
        <p:spPr>
          <a:xfrm>
            <a:off x="3635896" y="4498260"/>
            <a:ext cx="2340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err="1" smtClean="0"/>
              <a:t>Uncertainty</a:t>
            </a:r>
            <a:r>
              <a:rPr lang="es-PA" dirty="0" smtClean="0"/>
              <a:t> of </a:t>
            </a:r>
            <a:r>
              <a:rPr lang="es-PA" dirty="0" err="1" smtClean="0"/>
              <a:t>the</a:t>
            </a:r>
            <a:endParaRPr lang="es-PA" dirty="0" smtClean="0"/>
          </a:p>
          <a:p>
            <a:r>
              <a:rPr lang="es-PA" dirty="0" smtClean="0"/>
              <a:t>UTC(k) </a:t>
            </a:r>
            <a:r>
              <a:rPr lang="es-PA" dirty="0" err="1" smtClean="0"/>
              <a:t>frequency</a:t>
            </a:r>
            <a:endParaRPr lang="es-PA" dirty="0"/>
          </a:p>
        </p:txBody>
      </p:sp>
      <p:cxnSp>
        <p:nvCxnSpPr>
          <p:cNvPr id="18" name="17 Conector recto de flecha"/>
          <p:cNvCxnSpPr>
            <a:stCxn id="17" idx="3"/>
          </p:cNvCxnSpPr>
          <p:nvPr/>
        </p:nvCxnSpPr>
        <p:spPr>
          <a:xfrm flipV="1">
            <a:off x="5976441" y="4005064"/>
            <a:ext cx="1522977" cy="816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0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4020</TotalTime>
  <Words>353</Words>
  <Application>Microsoft Office PowerPoint</Application>
  <PresentationFormat>Presentación en pantalla (4:3)</PresentationFormat>
  <Paragraphs>45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Concurrencia</vt:lpstr>
      <vt:lpstr>TRACEABILITY AND UNCERTAINTY: UTC KEY COMPARISON AND BILATERAL COMPARISON USING THE SIM TIME NETWORK</vt:lpstr>
      <vt:lpstr>Bureau International des Poids et Mesures</vt:lpstr>
      <vt:lpstr>The BIPM Key Comparison Data Base</vt:lpstr>
      <vt:lpstr>UTC: the Only Comparison in Time and Frequency Metrology</vt:lpstr>
      <vt:lpstr>UTC: the Only Comparison in Time and Frequency Metrology</vt:lpstr>
      <vt:lpstr>Circular T</vt:lpstr>
      <vt:lpstr>Traceability</vt:lpstr>
      <vt:lpstr>Traceability</vt:lpstr>
      <vt:lpstr>Circular T</vt:lpstr>
      <vt:lpstr>SIM Time Network</vt:lpstr>
      <vt:lpstr>Traceability using the SIMTN</vt:lpstr>
      <vt:lpstr>SIM Time Network</vt:lpstr>
      <vt:lpstr>Thanks rsolis@cenamep.org.pa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and Frequency Metrology: Fundamental concepts in Time and Frequency metrology</dc:title>
  <dc:creator>Raúl Fernando Solís Betancur</dc:creator>
  <cp:lastModifiedBy>Raul Solis</cp:lastModifiedBy>
  <cp:revision>364</cp:revision>
  <dcterms:created xsi:type="dcterms:W3CDTF">2013-09-23T19:38:20Z</dcterms:created>
  <dcterms:modified xsi:type="dcterms:W3CDTF">2017-10-24T04:49:59Z</dcterms:modified>
</cp:coreProperties>
</file>